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Comfortaa" panose="020B0604020202020204" charset="0"/>
      <p:regular r:id="rId23"/>
      <p:bold r:id="rId24"/>
    </p:embeddedFont>
    <p:embeddedFont>
      <p:font typeface="Frank Ruhl Libre" panose="020B0604020202020204" charset="-79"/>
      <p:regular r:id="rId25"/>
      <p:bold r:id="rId26"/>
    </p:embeddedFont>
    <p:embeddedFont>
      <p:font typeface="Montserrat" panose="020B0604020202020204" charset="0"/>
      <p:regular r:id="rId27"/>
      <p:bold r:id="rId28"/>
      <p:italic r:id="rId29"/>
      <p:boldItalic r:id="rId30"/>
    </p:embeddedFont>
    <p:embeddedFont>
      <p:font typeface="Montserrat ExtraBold" panose="020B0604020202020204" charset="0"/>
      <p:bold r:id="rId31"/>
      <p:boldItalic r:id="rId32"/>
    </p:embeddedFont>
    <p:embeddedFont>
      <p:font typeface="Montserrat SemiBold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6c18c0e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6c18c0e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6c18c0e7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6c18c0e7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6c7adcf8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6c7adcf8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6c7adcf8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6c7adcf8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6c7adcf8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6c7adcf8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after matching, we want to minimize the dependence of confounders to treatment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6c7adcf8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6c7adcf8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6c7adcf8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6c7adcf8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e3178e44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1e3178e44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6c18c0e7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6c18c0e7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6c8ae00ad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6c8ae00ad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079da26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2079da26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6c18c0e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6c18c0e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6c18c0e7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6c18c0e7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6c8ae00ad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6c8ae00ad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e3178e4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e3178e4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e3178e44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e3178e44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considered data from 5 or 6 databases, and data cleaning is really painful. And here are some considerations that can help us get a better result.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e3178e44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e3178e44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e3178e44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e3178e44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6c8ae00ad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6c8ae00ad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6c18c0e7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6c18c0e7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rgbClr val="22033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_1_1_1">
    <p:bg>
      <p:bgPr>
        <a:solidFill>
          <a:srgbClr val="220337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l="308" t="357" r="327" b="36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70" name="Google Shape;70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84" name="Google Shape;84;p18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89" name="Google Shape;89;p1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 descr="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8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3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4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22" descr=" 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265050" y="1242100"/>
            <a:ext cx="86139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30">
                <a:latin typeface="Montserrat ExtraBold"/>
                <a:ea typeface="Montserrat ExtraBold"/>
                <a:cs typeface="Montserrat ExtraBold"/>
                <a:sym typeface="Montserrat ExtraBold"/>
              </a:rPr>
              <a:t>Investigating the Causal Effect of</a:t>
            </a:r>
            <a:endParaRPr sz="303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30">
                <a:latin typeface="Montserrat ExtraBold"/>
                <a:ea typeface="Montserrat ExtraBold"/>
                <a:cs typeface="Montserrat ExtraBold"/>
                <a:sym typeface="Montserrat ExtraBold"/>
              </a:rPr>
              <a:t>Extreme Heat (T) on </a:t>
            </a:r>
            <a:endParaRPr sz="303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30">
                <a:latin typeface="Montserrat ExtraBold"/>
                <a:ea typeface="Montserrat ExtraBold"/>
                <a:cs typeface="Montserrat ExtraBold"/>
                <a:sym typeface="Montserrat ExtraBold"/>
              </a:rPr>
              <a:t>Respiratory Disease Mortality(Y)</a:t>
            </a:r>
            <a:endParaRPr sz="303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2496200" y="4351920"/>
            <a:ext cx="4151400" cy="6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/>
              <a:t>12/19/2024</a:t>
            </a:r>
            <a:endParaRPr sz="12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/>
              <a:t>Instructor: Takahiro Yabe</a:t>
            </a:r>
            <a:endParaRPr sz="1200"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2"/>
          </p:nvPr>
        </p:nvSpPr>
        <p:spPr>
          <a:xfrm>
            <a:off x="2496050" y="3235551"/>
            <a:ext cx="4151400" cy="8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US" sz="1187" dirty="0"/>
              <a:t>A</a:t>
            </a:r>
            <a:r>
              <a:rPr lang="en-US" altLang="zh-CN" sz="1187" dirty="0"/>
              <a:t>rchy(</a:t>
            </a:r>
            <a:r>
              <a:rPr lang="en" sz="1187"/>
              <a:t>Yaqi) Guo (yg3481)</a:t>
            </a:r>
            <a:endParaRPr sz="1187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187" dirty="0"/>
              <a:t>Ruolin Wu (rw3763)</a:t>
            </a:r>
            <a:endParaRPr sz="1187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187" dirty="0"/>
              <a:t>Linuode Ye (ly2549)</a:t>
            </a:r>
            <a:endParaRPr sz="1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2388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IPW Roadmap</a:t>
            </a:r>
            <a:endParaRPr sz="2200" b="1"/>
          </a:p>
        </p:txBody>
      </p:sp>
      <p:sp>
        <p:nvSpPr>
          <p:cNvPr id="267" name="Google Shape;267;p32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4770450" y="2601275"/>
            <a:ext cx="3226500" cy="1335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selection?</a:t>
            </a:r>
            <a:endParaRPr sz="1800"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719" y="158069"/>
            <a:ext cx="2914975" cy="12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/>
          <p:nvPr/>
        </p:nvSpPr>
        <p:spPr>
          <a:xfrm>
            <a:off x="5148825" y="3028938"/>
            <a:ext cx="27270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take </a:t>
            </a:r>
            <a:r>
              <a:rPr lang="en" b="1">
                <a:solidFill>
                  <a:schemeClr val="lt1"/>
                </a:solidFill>
              </a:rPr>
              <a:t>CORRELATION </a:t>
            </a:r>
            <a:r>
              <a:rPr lang="en">
                <a:solidFill>
                  <a:schemeClr val="lt1"/>
                </a:solidFill>
              </a:rPr>
              <a:t>seriously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5148825" y="3474750"/>
            <a:ext cx="27270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keep </a:t>
            </a:r>
            <a:r>
              <a:rPr lang="en" b="1">
                <a:solidFill>
                  <a:schemeClr val="lt1"/>
                </a:solidFill>
              </a:rPr>
              <a:t>FORK </a:t>
            </a:r>
            <a:r>
              <a:rPr lang="en">
                <a:solidFill>
                  <a:schemeClr val="lt1"/>
                </a:solidFill>
              </a:rPr>
              <a:t>confounders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5148825" y="4447188"/>
            <a:ext cx="27270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Check balance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168713" y="3616575"/>
            <a:ext cx="1611600" cy="4764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Heat wave days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2264513" y="3552225"/>
            <a:ext cx="1737900" cy="6051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Y: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Respiratory death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1739563" y="2407950"/>
            <a:ext cx="588900" cy="4764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" name="Google Shape;276;p32"/>
          <p:cNvCxnSpPr>
            <a:stCxn id="273" idx="0"/>
            <a:endCxn id="275" idx="2"/>
          </p:cNvCxnSpPr>
          <p:nvPr/>
        </p:nvCxnSpPr>
        <p:spPr>
          <a:xfrm rot="10800000" flipH="1">
            <a:off x="974513" y="2646075"/>
            <a:ext cx="765000" cy="97050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77" name="Google Shape;277;p32"/>
          <p:cNvCxnSpPr>
            <a:stCxn id="275" idx="6"/>
            <a:endCxn id="274" idx="0"/>
          </p:cNvCxnSpPr>
          <p:nvPr/>
        </p:nvCxnSpPr>
        <p:spPr>
          <a:xfrm>
            <a:off x="2328463" y="2646150"/>
            <a:ext cx="804900" cy="90600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32"/>
          <p:cNvCxnSpPr>
            <a:stCxn id="273" idx="6"/>
            <a:endCxn id="274" idx="2"/>
          </p:cNvCxnSpPr>
          <p:nvPr/>
        </p:nvCxnSpPr>
        <p:spPr>
          <a:xfrm>
            <a:off x="1780313" y="3854775"/>
            <a:ext cx="484200" cy="0"/>
          </a:xfrm>
          <a:prstGeom prst="straightConnector1">
            <a:avLst/>
          </a:prstGeom>
          <a:noFill/>
          <a:ln w="19050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32"/>
          <p:cNvSpPr/>
          <p:nvPr/>
        </p:nvSpPr>
        <p:spPr>
          <a:xfrm>
            <a:off x="2522025" y="990500"/>
            <a:ext cx="273900" cy="1893900"/>
          </a:xfrm>
          <a:prstGeom prst="leftBrace">
            <a:avLst>
              <a:gd name="adj1" fmla="val 50000"/>
              <a:gd name="adj2" fmla="val 7904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2772025" y="912225"/>
            <a:ext cx="17379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Pollution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Demography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Topography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Healthcare</a:t>
            </a:r>
            <a:endParaRPr sz="17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</a:rPr>
              <a:t>……</a:t>
            </a:r>
            <a:endParaRPr sz="1500" b="1">
              <a:solidFill>
                <a:schemeClr val="dk2"/>
              </a:solidFill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4770450" y="1840475"/>
            <a:ext cx="3226500" cy="476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IPW? Why polynomial?</a:t>
            </a:r>
            <a:endParaRPr sz="1800"/>
          </a:p>
        </p:txBody>
      </p:sp>
      <p:sp>
        <p:nvSpPr>
          <p:cNvPr id="282" name="Google Shape;282;p32"/>
          <p:cNvSpPr/>
          <p:nvPr/>
        </p:nvSpPr>
        <p:spPr>
          <a:xfrm>
            <a:off x="4770750" y="4199325"/>
            <a:ext cx="3226500" cy="906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Matching?</a:t>
            </a:r>
            <a:endParaRPr sz="1800"/>
          </a:p>
        </p:txBody>
      </p:sp>
      <p:sp>
        <p:nvSpPr>
          <p:cNvPr id="283" name="Google Shape;283;p32"/>
          <p:cNvSpPr/>
          <p:nvPr/>
        </p:nvSpPr>
        <p:spPr>
          <a:xfrm>
            <a:off x="5148825" y="4644663"/>
            <a:ext cx="27270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Balance assessment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4" name="Google Shape;284;p32"/>
          <p:cNvCxnSpPr>
            <a:stCxn id="269" idx="2"/>
            <a:endCxn id="281" idx="0"/>
          </p:cNvCxnSpPr>
          <p:nvPr/>
        </p:nvCxnSpPr>
        <p:spPr>
          <a:xfrm rot="5400000">
            <a:off x="6501156" y="1275444"/>
            <a:ext cx="447600" cy="6825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32"/>
          <p:cNvCxnSpPr>
            <a:stCxn id="281" idx="2"/>
            <a:endCxn id="268" idx="0"/>
          </p:cNvCxnSpPr>
          <p:nvPr/>
        </p:nvCxnSpPr>
        <p:spPr>
          <a:xfrm>
            <a:off x="6383700" y="2316875"/>
            <a:ext cx="0" cy="28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32"/>
          <p:cNvCxnSpPr>
            <a:stCxn id="268" idx="2"/>
            <a:endCxn id="282" idx="0"/>
          </p:cNvCxnSpPr>
          <p:nvPr/>
        </p:nvCxnSpPr>
        <p:spPr>
          <a:xfrm>
            <a:off x="6383700" y="3936575"/>
            <a:ext cx="300" cy="26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5" y="1052297"/>
            <a:ext cx="6130618" cy="15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75" y="2713699"/>
            <a:ext cx="6005799" cy="15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7247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Benchmark</a:t>
            </a:r>
            <a:r>
              <a:rPr lang="en" sz="2200">
                <a:latin typeface="Arial"/>
                <a:ea typeface="Arial"/>
                <a:cs typeface="Arial"/>
                <a:sym typeface="Arial"/>
              </a:rPr>
              <a:t>: uncontrolled regression analysis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34"/>
          <p:cNvCxnSpPr/>
          <p:nvPr/>
        </p:nvCxnSpPr>
        <p:spPr>
          <a:xfrm>
            <a:off x="1317825" y="1207050"/>
            <a:ext cx="87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4"/>
          <p:cNvSpPr/>
          <p:nvPr/>
        </p:nvSpPr>
        <p:spPr>
          <a:xfrm>
            <a:off x="3101800" y="1980400"/>
            <a:ext cx="619800" cy="211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3101800" y="3482900"/>
            <a:ext cx="619800" cy="427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5534825" y="2669450"/>
            <a:ext cx="3343500" cy="23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314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'% Smokers',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314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'% Binge Drinking',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314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'No of Diabetics',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314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‘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PM Days',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314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'% Healthy Food',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314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   '% unemployed'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7247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Feature Selection</a:t>
            </a:r>
            <a:endParaRPr sz="2200"/>
          </a:p>
        </p:txBody>
      </p:sp>
      <p:sp>
        <p:nvSpPr>
          <p:cNvPr id="313" name="Google Shape;313;p35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1090375" y="1209500"/>
            <a:ext cx="2010900" cy="747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9A6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eliminate </a:t>
            </a:r>
            <a:r>
              <a:rPr lang="en" b="1">
                <a:solidFill>
                  <a:schemeClr val="dk1"/>
                </a:solidFill>
              </a:rPr>
              <a:t>MEDIATOR </a:t>
            </a:r>
            <a:r>
              <a:rPr lang="en">
                <a:solidFill>
                  <a:schemeClr val="dk1"/>
                </a:solidFill>
              </a:rPr>
              <a:t>&amp; </a:t>
            </a:r>
            <a:r>
              <a:rPr lang="en" b="1">
                <a:solidFill>
                  <a:schemeClr val="dk1"/>
                </a:solidFill>
              </a:rPr>
              <a:t>COLLIDER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3514875" y="1209500"/>
            <a:ext cx="2010900" cy="747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9A6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retain key features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 </a:t>
            </a:r>
            <a:r>
              <a:rPr lang="en" b="1">
                <a:solidFill>
                  <a:schemeClr val="dk1"/>
                </a:solidFill>
              </a:rPr>
              <a:t>multicollinearity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6" name="Google Shape;316;p35"/>
          <p:cNvSpPr/>
          <p:nvPr/>
        </p:nvSpPr>
        <p:spPr>
          <a:xfrm>
            <a:off x="5939375" y="1209500"/>
            <a:ext cx="2010900" cy="747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9A6A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keep </a:t>
            </a:r>
            <a:r>
              <a:rPr lang="en" b="1">
                <a:solidFill>
                  <a:schemeClr val="dk1"/>
                </a:solidFill>
              </a:rPr>
              <a:t>STUDY </a:t>
            </a:r>
            <a:r>
              <a:rPr lang="en">
                <a:solidFill>
                  <a:schemeClr val="dk1"/>
                </a:solidFill>
              </a:rPr>
              <a:t>proved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mechanism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17" name="Google Shape;317;p35"/>
          <p:cNvSpPr/>
          <p:nvPr/>
        </p:nvSpPr>
        <p:spPr>
          <a:xfrm rot="-5400000">
            <a:off x="4359575" y="-221575"/>
            <a:ext cx="317400" cy="49941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35"/>
          <p:cNvGrpSpPr/>
          <p:nvPr/>
        </p:nvGrpSpPr>
        <p:grpSpPr>
          <a:xfrm>
            <a:off x="1177736" y="3321050"/>
            <a:ext cx="4204678" cy="747600"/>
            <a:chOff x="1874750" y="3062000"/>
            <a:chExt cx="4625100" cy="747600"/>
          </a:xfrm>
        </p:grpSpPr>
        <p:sp>
          <p:nvSpPr>
            <p:cNvPr id="319" name="Google Shape;319;p35"/>
            <p:cNvSpPr/>
            <p:nvPr/>
          </p:nvSpPr>
          <p:spPr>
            <a:xfrm>
              <a:off x="1874750" y="3062000"/>
              <a:ext cx="4625100" cy="747600"/>
            </a:xfrm>
            <a:prstGeom prst="roundRect">
              <a:avLst>
                <a:gd name="adj" fmla="val 16667"/>
              </a:avLst>
            </a:prstGeom>
            <a:solidFill>
              <a:srgbClr val="57068C"/>
            </a:solidFill>
            <a:ln w="9525" cap="flat" cmpd="sng">
              <a:solidFill>
                <a:srgbClr val="9A6AB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          features  -&gt;          features</a:t>
              </a:r>
              <a:endParaRPr sz="1800" b="1">
                <a:solidFill>
                  <a:schemeClr val="lt1"/>
                </a:solidFill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377725" y="3133250"/>
              <a:ext cx="567900" cy="605100"/>
            </a:xfrm>
            <a:prstGeom prst="roundRect">
              <a:avLst>
                <a:gd name="adj" fmla="val 16667"/>
              </a:avLst>
            </a:prstGeom>
            <a:solidFill>
              <a:srgbClr val="570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lt1"/>
                  </a:solidFill>
                </a:rPr>
                <a:t>7</a:t>
              </a:r>
              <a:endParaRPr sz="2900" b="1">
                <a:solidFill>
                  <a:schemeClr val="lt1"/>
                </a:solidFill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362975" y="3133250"/>
              <a:ext cx="738300" cy="605100"/>
            </a:xfrm>
            <a:prstGeom prst="roundRect">
              <a:avLst>
                <a:gd name="adj" fmla="val 16667"/>
              </a:avLst>
            </a:prstGeom>
            <a:solidFill>
              <a:srgbClr val="570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900" b="1">
                  <a:solidFill>
                    <a:schemeClr val="lt1"/>
                  </a:solidFill>
                </a:rPr>
                <a:t>50</a:t>
              </a:r>
              <a:endParaRPr sz="2900" b="1">
                <a:solidFill>
                  <a:schemeClr val="lt1"/>
                </a:solidFill>
              </a:endParaRPr>
            </a:p>
          </p:txBody>
        </p:sp>
      </p:grpSp>
      <p:cxnSp>
        <p:nvCxnSpPr>
          <p:cNvPr id="322" name="Google Shape;322;p35"/>
          <p:cNvCxnSpPr>
            <a:stCxn id="317" idx="1"/>
            <a:endCxn id="319" idx="0"/>
          </p:cNvCxnSpPr>
          <p:nvPr/>
        </p:nvCxnSpPr>
        <p:spPr>
          <a:xfrm rot="5400000">
            <a:off x="3455825" y="2258525"/>
            <a:ext cx="886800" cy="1238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75" y="915050"/>
            <a:ext cx="3029600" cy="35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7247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Independence Assessment </a:t>
            </a:r>
            <a:endParaRPr sz="2200"/>
          </a:p>
        </p:txBody>
      </p:sp>
      <p:sp>
        <p:nvSpPr>
          <p:cNvPr id="329" name="Google Shape;329;p36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915050"/>
            <a:ext cx="3652325" cy="36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 rotWithShape="1">
          <a:blip r:embed="rId3">
            <a:alphaModFix/>
          </a:blip>
          <a:srcRect b="15074"/>
          <a:stretch/>
        </p:blipFill>
        <p:spPr>
          <a:xfrm>
            <a:off x="667865" y="1008775"/>
            <a:ext cx="7599625" cy="15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902" y="87299"/>
            <a:ext cx="2010750" cy="915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63" y="2763975"/>
            <a:ext cx="7280285" cy="170842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7247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Inverse Probability Weighting (IPW)</a:t>
            </a:r>
            <a:endParaRPr sz="2200"/>
          </a:p>
        </p:txBody>
      </p:sp>
      <p:sp>
        <p:nvSpPr>
          <p:cNvPr id="339" name="Google Shape;339;p37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7"/>
          <p:cNvGrpSpPr/>
          <p:nvPr/>
        </p:nvGrpSpPr>
        <p:grpSpPr>
          <a:xfrm>
            <a:off x="9930189" y="1589812"/>
            <a:ext cx="2010750" cy="1963863"/>
            <a:chOff x="9691325" y="772800"/>
            <a:chExt cx="2298000" cy="2343513"/>
          </a:xfrm>
        </p:grpSpPr>
        <p:pic>
          <p:nvPicPr>
            <p:cNvPr id="341" name="Google Shape;341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986100" y="1407888"/>
              <a:ext cx="1708425" cy="170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7"/>
            <p:cNvSpPr txBox="1"/>
            <p:nvPr/>
          </p:nvSpPr>
          <p:spPr>
            <a:xfrm>
              <a:off x="9691325" y="772800"/>
              <a:ext cx="2298000" cy="71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highlight>
                    <a:schemeClr val="dk1"/>
                  </a:highlight>
                </a:rPr>
                <a:t>who got good P-VALUE!</a:t>
              </a:r>
              <a:endParaRPr sz="1800">
                <a:solidFill>
                  <a:schemeClr val="lt1"/>
                </a:solidFill>
                <a:highlight>
                  <a:schemeClr val="dk1"/>
                </a:highlight>
              </a:endParaRPr>
            </a:p>
          </p:txBody>
        </p:sp>
      </p:grpSp>
      <p:sp>
        <p:nvSpPr>
          <p:cNvPr id="343" name="Google Shape;343;p37"/>
          <p:cNvSpPr/>
          <p:nvPr/>
        </p:nvSpPr>
        <p:spPr>
          <a:xfrm>
            <a:off x="3787600" y="1877050"/>
            <a:ext cx="619800" cy="211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3735900" y="3639625"/>
            <a:ext cx="619800" cy="4278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6165925" y="31400"/>
            <a:ext cx="106800" cy="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6598475" y="31400"/>
            <a:ext cx="106800" cy="8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75" y="970350"/>
            <a:ext cx="3805200" cy="319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350" y="946900"/>
            <a:ext cx="3805212" cy="331455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7247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Benchmark v.s IPW</a:t>
            </a:r>
            <a:endParaRPr sz="2200"/>
          </a:p>
        </p:txBody>
      </p:sp>
      <p:sp>
        <p:nvSpPr>
          <p:cNvPr id="354" name="Google Shape;354;p38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5023725" y="4130750"/>
            <a:ext cx="2767200" cy="842400"/>
          </a:xfrm>
          <a:prstGeom prst="wedgeRectCallout">
            <a:avLst>
              <a:gd name="adj1" fmla="val 35123"/>
              <a:gd name="adj2" fmla="val -65251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Obvious difference over 40 days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-28475" y="1487400"/>
            <a:ext cx="4451100" cy="21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Conclusion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 b="1">
                <a:solidFill>
                  <a:schemeClr val="accent2"/>
                </a:solidFill>
              </a:rPr>
              <a:t>&amp;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b="1">
                <a:solidFill>
                  <a:schemeClr val="accent2"/>
                </a:solidFill>
              </a:rPr>
              <a:t>Limitations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1418725" y="851853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3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62" name="Google Shape;362;p39"/>
          <p:cNvCxnSpPr/>
          <p:nvPr/>
        </p:nvCxnSpPr>
        <p:spPr>
          <a:xfrm>
            <a:off x="1850876" y="115004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3" name="Google Shape;3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25" y="827150"/>
            <a:ext cx="4086099" cy="32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83550" y="771046"/>
            <a:ext cx="88950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40"/>
              <a:t>We proved Causation effect of </a:t>
            </a:r>
            <a:r>
              <a:rPr lang="en" sz="1940" b="1"/>
              <a:t>Extreme Heat (T)</a:t>
            </a:r>
            <a:r>
              <a:rPr lang="en" sz="1940"/>
              <a:t> on </a:t>
            </a:r>
            <a:r>
              <a:rPr lang="en" sz="1940" b="1"/>
              <a:t>Respiratory Deaths(Y)</a:t>
            </a:r>
            <a:r>
              <a:rPr lang="en" sz="1940"/>
              <a:t>, BUT with </a:t>
            </a:r>
            <a:r>
              <a:rPr lang="en" sz="1940" b="1"/>
              <a:t>NEGATIVE </a:t>
            </a:r>
            <a:r>
              <a:rPr lang="en" sz="1940"/>
              <a:t>results, which are COUNTER-INTUITIVE</a:t>
            </a:r>
            <a:endParaRPr sz="1940"/>
          </a:p>
        </p:txBody>
      </p:sp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20439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200" b="1"/>
          </a:p>
        </p:txBody>
      </p:sp>
      <p:sp>
        <p:nvSpPr>
          <p:cNvPr id="370" name="Google Shape;370;p40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 txBox="1"/>
          <p:nvPr/>
        </p:nvSpPr>
        <p:spPr>
          <a:xfrm>
            <a:off x="393325" y="1785925"/>
            <a:ext cx="12750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AutoNum type="arabicPeriod"/>
            </a:pPr>
            <a:r>
              <a:rPr lang="en" sz="1800" b="1">
                <a:solidFill>
                  <a:srgbClr val="57068C"/>
                </a:solidFill>
              </a:rPr>
              <a:t>IPW</a:t>
            </a:r>
            <a:endParaRPr sz="2200" b="1">
              <a:solidFill>
                <a:srgbClr val="57068C"/>
              </a:solidFill>
            </a:endParaRPr>
          </a:p>
        </p:txBody>
      </p:sp>
      <p:cxnSp>
        <p:nvCxnSpPr>
          <p:cNvPr id="372" name="Google Shape;372;p40"/>
          <p:cNvCxnSpPr/>
          <p:nvPr/>
        </p:nvCxnSpPr>
        <p:spPr>
          <a:xfrm>
            <a:off x="430875" y="1721600"/>
            <a:ext cx="83565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704" y="1734350"/>
            <a:ext cx="2118449" cy="119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0"/>
          <p:cNvSpPr txBox="1"/>
          <p:nvPr/>
        </p:nvSpPr>
        <p:spPr>
          <a:xfrm>
            <a:off x="1595975" y="2977700"/>
            <a:ext cx="19653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Nonlinear Relationship Captured by the Model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3819850" y="2851250"/>
            <a:ext cx="19653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Balance Assessment for Covariate Alignment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6119875" y="2851250"/>
            <a:ext cx="19653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Adjustment for Extreme Values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100" y="1734353"/>
            <a:ext cx="2118449" cy="118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1100" y="1734350"/>
            <a:ext cx="2118449" cy="119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 txBox="1"/>
          <p:nvPr/>
        </p:nvSpPr>
        <p:spPr>
          <a:xfrm>
            <a:off x="393325" y="3994100"/>
            <a:ext cx="1275000" cy="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AutoNum type="arabicPeriod" startAt="2"/>
            </a:pPr>
            <a:r>
              <a:rPr lang="en" sz="1800" b="1">
                <a:solidFill>
                  <a:srgbClr val="57068C"/>
                </a:solidFill>
              </a:rPr>
              <a:t>IV</a:t>
            </a:r>
            <a:endParaRPr sz="2200" b="1">
              <a:solidFill>
                <a:srgbClr val="57068C"/>
              </a:solidFill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767950" y="3891950"/>
            <a:ext cx="68871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Albedo fails to meet the exclusion restriction, leading to biased results in the Wald estimator and 2SLS.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5833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sz="2200" b="1"/>
          </a:p>
        </p:txBody>
      </p:sp>
      <p:sp>
        <p:nvSpPr>
          <p:cNvPr id="386" name="Google Shape;386;p41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41"/>
          <p:cNvGrpSpPr/>
          <p:nvPr/>
        </p:nvGrpSpPr>
        <p:grpSpPr>
          <a:xfrm>
            <a:off x="-345250" y="925200"/>
            <a:ext cx="3473350" cy="3641400"/>
            <a:chOff x="-345250" y="925200"/>
            <a:chExt cx="3473350" cy="3641400"/>
          </a:xfrm>
        </p:grpSpPr>
        <p:sp>
          <p:nvSpPr>
            <p:cNvPr id="388" name="Google Shape;388;p41"/>
            <p:cNvSpPr txBox="1"/>
            <p:nvPr/>
          </p:nvSpPr>
          <p:spPr>
            <a:xfrm>
              <a:off x="391500" y="3675600"/>
              <a:ext cx="2736600" cy="89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rgbClr val="57068C"/>
                  </a:solidFill>
                </a:rPr>
                <a:t>Confounder </a:t>
              </a:r>
              <a:endParaRPr sz="1900" b="1">
                <a:solidFill>
                  <a:srgbClr val="57068C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rgbClr val="57068C"/>
                  </a:solidFill>
                </a:rPr>
                <a:t>selection</a:t>
              </a:r>
              <a:endParaRPr sz="1900" b="1">
                <a:solidFill>
                  <a:srgbClr val="57068C"/>
                </a:solidFill>
              </a:endParaRPr>
            </a:p>
          </p:txBody>
        </p:sp>
        <p:grpSp>
          <p:nvGrpSpPr>
            <p:cNvPr id="389" name="Google Shape;389;p41"/>
            <p:cNvGrpSpPr/>
            <p:nvPr/>
          </p:nvGrpSpPr>
          <p:grpSpPr>
            <a:xfrm>
              <a:off x="-345250" y="925200"/>
              <a:ext cx="3143600" cy="2598001"/>
              <a:chOff x="-345250" y="925200"/>
              <a:chExt cx="3143600" cy="2598001"/>
            </a:xfrm>
          </p:grpSpPr>
          <p:pic>
            <p:nvPicPr>
              <p:cNvPr id="390" name="Google Shape;390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9875" y="925200"/>
                <a:ext cx="1930741" cy="2598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1" name="Google Shape;391;p41"/>
              <p:cNvSpPr txBox="1"/>
              <p:nvPr/>
            </p:nvSpPr>
            <p:spPr>
              <a:xfrm>
                <a:off x="1785250" y="1156875"/>
                <a:ext cx="10131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PS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  <p:sp>
            <p:nvSpPr>
              <p:cNvPr id="392" name="Google Shape;392;p41"/>
              <p:cNvSpPr txBox="1"/>
              <p:nvPr/>
            </p:nvSpPr>
            <p:spPr>
              <a:xfrm>
                <a:off x="-345250" y="2801650"/>
                <a:ext cx="23985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highlight>
                      <a:schemeClr val="lt1"/>
                    </a:highlight>
                  </a:rPr>
                  <a:t>TOO MANY</a:t>
                </a:r>
                <a:endParaRPr sz="1300">
                  <a:solidFill>
                    <a:schemeClr val="dk1"/>
                  </a:solidFill>
                  <a:highlight>
                    <a:schemeClr val="lt1"/>
                  </a:highlight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highlight>
                      <a:schemeClr val="lt1"/>
                    </a:highlight>
                  </a:rPr>
                  <a:t>Confounders</a:t>
                </a:r>
                <a:endParaRPr sz="1300">
                  <a:solidFill>
                    <a:schemeClr val="dk1"/>
                  </a:solidFill>
                  <a:highlight>
                    <a:schemeClr val="lt1"/>
                  </a:highlight>
                </a:endParaRPr>
              </a:p>
            </p:txBody>
          </p:sp>
          <p:sp>
            <p:nvSpPr>
              <p:cNvPr id="393" name="Google Shape;393;p41"/>
              <p:cNvSpPr txBox="1"/>
              <p:nvPr/>
            </p:nvSpPr>
            <p:spPr>
              <a:xfrm>
                <a:off x="2114050" y="2494225"/>
                <a:ext cx="684300" cy="32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PS</a:t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pic>
        <p:nvPicPr>
          <p:cNvPr id="394" name="Google Shape;3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99" y="167700"/>
            <a:ext cx="3641049" cy="20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1"/>
          <p:cNvPicPr preferRelativeResize="0"/>
          <p:nvPr/>
        </p:nvPicPr>
        <p:blipFill rotWithShape="1">
          <a:blip r:embed="rId5">
            <a:alphaModFix/>
          </a:blip>
          <a:srcRect r="17348"/>
          <a:stretch/>
        </p:blipFill>
        <p:spPr>
          <a:xfrm>
            <a:off x="3250075" y="2763750"/>
            <a:ext cx="3524701" cy="17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1"/>
          <p:cNvSpPr txBox="1"/>
          <p:nvPr/>
        </p:nvSpPr>
        <p:spPr>
          <a:xfrm>
            <a:off x="6109450" y="1891350"/>
            <a:ext cx="30348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51C75"/>
                </a:solidFill>
              </a:rPr>
              <a:t>…Narrowing down T &amp; Y</a:t>
            </a:r>
            <a:endParaRPr sz="1800" b="1">
              <a:solidFill>
                <a:srgbClr val="351C75"/>
              </a:solidFill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6109450" y="4157875"/>
            <a:ext cx="30348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51C75"/>
                </a:solidFill>
              </a:rPr>
              <a:t>…High-Dimensional Data</a:t>
            </a:r>
            <a:endParaRPr sz="1800" b="1">
              <a:solidFill>
                <a:srgbClr val="351C7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5833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sz="2200" b="1"/>
          </a:p>
        </p:txBody>
      </p:sp>
      <p:sp>
        <p:nvSpPr>
          <p:cNvPr id="403" name="Google Shape;403;p42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42"/>
          <p:cNvGrpSpPr/>
          <p:nvPr/>
        </p:nvGrpSpPr>
        <p:grpSpPr>
          <a:xfrm>
            <a:off x="1375500" y="1156875"/>
            <a:ext cx="2736600" cy="3261975"/>
            <a:chOff x="3128100" y="1156875"/>
            <a:chExt cx="2736600" cy="3261975"/>
          </a:xfrm>
        </p:grpSpPr>
        <p:sp>
          <p:nvSpPr>
            <p:cNvPr id="405" name="Google Shape;405;p42"/>
            <p:cNvSpPr txBox="1"/>
            <p:nvPr/>
          </p:nvSpPr>
          <p:spPr>
            <a:xfrm>
              <a:off x="3128100" y="3670950"/>
              <a:ext cx="2736600" cy="7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rgbClr val="57068C"/>
                  </a:solidFill>
                </a:rPr>
                <a:t>A RELATIVELY</a:t>
              </a:r>
              <a:endParaRPr sz="1900" b="1">
                <a:solidFill>
                  <a:srgbClr val="57068C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rgbClr val="57068C"/>
                  </a:solidFill>
                </a:rPr>
                <a:t>Not good IV</a:t>
              </a:r>
              <a:endParaRPr sz="1900" b="1">
                <a:solidFill>
                  <a:srgbClr val="57068C"/>
                </a:solidFill>
              </a:endParaRPr>
            </a:p>
          </p:txBody>
        </p:sp>
        <p:grpSp>
          <p:nvGrpSpPr>
            <p:cNvPr id="406" name="Google Shape;406;p42"/>
            <p:cNvGrpSpPr/>
            <p:nvPr/>
          </p:nvGrpSpPr>
          <p:grpSpPr>
            <a:xfrm>
              <a:off x="3297124" y="1156875"/>
              <a:ext cx="2398539" cy="2398562"/>
              <a:chOff x="3209724" y="1372475"/>
              <a:chExt cx="2398539" cy="2398562"/>
            </a:xfrm>
          </p:grpSpPr>
          <p:pic>
            <p:nvPicPr>
              <p:cNvPr id="407" name="Google Shape;407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09724" y="1372475"/>
                <a:ext cx="2398539" cy="23985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8" name="Google Shape;408;p42"/>
              <p:cNvSpPr txBox="1"/>
              <p:nvPr/>
            </p:nvSpPr>
            <p:spPr>
              <a:xfrm>
                <a:off x="3285925" y="1738675"/>
                <a:ext cx="1013100" cy="4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</a:rPr>
                  <a:t>p=0</a:t>
                </a:r>
                <a:endParaRPr sz="2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9" name="Google Shape;409;p42"/>
              <p:cNvSpPr txBox="1"/>
              <p:nvPr/>
            </p:nvSpPr>
            <p:spPr>
              <a:xfrm>
                <a:off x="3209725" y="2766150"/>
                <a:ext cx="1170900" cy="8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dk1"/>
                    </a:solidFill>
                  </a:rPr>
                  <a:t>But in</a:t>
                </a:r>
                <a:endParaRPr sz="1700">
                  <a:solidFill>
                    <a:schemeClr val="dk1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5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Exclusion restriction</a:t>
                </a:r>
                <a:endParaRPr sz="17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410" name="Google Shape;410;p42"/>
          <p:cNvGrpSpPr/>
          <p:nvPr/>
        </p:nvGrpSpPr>
        <p:grpSpPr>
          <a:xfrm>
            <a:off x="5510275" y="1156875"/>
            <a:ext cx="2736600" cy="3208525"/>
            <a:chOff x="6126525" y="1205675"/>
            <a:chExt cx="2736600" cy="3208525"/>
          </a:xfrm>
        </p:grpSpPr>
        <p:grpSp>
          <p:nvGrpSpPr>
            <p:cNvPr id="411" name="Google Shape;411;p42"/>
            <p:cNvGrpSpPr/>
            <p:nvPr/>
          </p:nvGrpSpPr>
          <p:grpSpPr>
            <a:xfrm>
              <a:off x="6126525" y="1205675"/>
              <a:ext cx="2736600" cy="3208525"/>
              <a:chOff x="6126525" y="1205675"/>
              <a:chExt cx="2736600" cy="3208525"/>
            </a:xfrm>
          </p:grpSpPr>
          <p:sp>
            <p:nvSpPr>
              <p:cNvPr id="412" name="Google Shape;412;p42"/>
              <p:cNvSpPr txBox="1"/>
              <p:nvPr/>
            </p:nvSpPr>
            <p:spPr>
              <a:xfrm>
                <a:off x="6126525" y="3523200"/>
                <a:ext cx="2736600" cy="8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900" b="1">
                    <a:solidFill>
                      <a:srgbClr val="57068C"/>
                    </a:solidFill>
                  </a:rPr>
                  <a:t>Geospatial </a:t>
                </a:r>
                <a:endParaRPr sz="1900" b="1">
                  <a:solidFill>
                    <a:srgbClr val="57068C"/>
                  </a:solidFill>
                </a:endParaRPr>
              </a:p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900" b="1">
                    <a:solidFill>
                      <a:srgbClr val="57068C"/>
                    </a:solidFill>
                  </a:rPr>
                  <a:t>Causal Inference?</a:t>
                </a:r>
                <a:endParaRPr sz="1100" b="1">
                  <a:solidFill>
                    <a:schemeClr val="dk2"/>
                  </a:solidFill>
                </a:endParaRPr>
              </a:p>
            </p:txBody>
          </p:sp>
          <p:pic>
            <p:nvPicPr>
              <p:cNvPr id="413" name="Google Shape;413;p42"/>
              <p:cNvPicPr preferRelativeResize="0"/>
              <p:nvPr/>
            </p:nvPicPr>
            <p:blipFill rotWithShape="1">
              <a:blip r:embed="rId4">
                <a:alphaModFix/>
              </a:blip>
              <a:srcRect r="12126"/>
              <a:stretch/>
            </p:blipFill>
            <p:spPr>
              <a:xfrm>
                <a:off x="6312175" y="1205675"/>
                <a:ext cx="2398549" cy="2037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4" name="Google Shape;414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99850" y="2090222"/>
              <a:ext cx="676575" cy="67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150075" y="1593550"/>
            <a:ext cx="36195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Research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Question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1113925" y="851853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28" name="Google Shape;128;p24"/>
          <p:cNvCxnSpPr/>
          <p:nvPr/>
        </p:nvCxnSpPr>
        <p:spPr>
          <a:xfrm>
            <a:off x="1546076" y="115004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925" y="1132426"/>
            <a:ext cx="3845699" cy="287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>
            <a:spLocks noGrp="1"/>
          </p:cNvSpPr>
          <p:nvPr>
            <p:ph type="title"/>
          </p:nvPr>
        </p:nvSpPr>
        <p:spPr>
          <a:xfrm>
            <a:off x="1592225" y="1270207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Thanks!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675" y="436824"/>
            <a:ext cx="3286175" cy="180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850" y="469350"/>
            <a:ext cx="3286174" cy="17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1619000" y="4439375"/>
            <a:ext cx="25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Continuous variables</a:t>
            </a:r>
            <a:endParaRPr b="1" i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5094225" y="4439375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Continuous variables</a:t>
            </a:r>
            <a:endParaRPr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 rot="10800000" flipH="1">
            <a:off x="268100" y="2604300"/>
            <a:ext cx="8532900" cy="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9" name="Google Shape;139;p25"/>
          <p:cNvSpPr txBox="1"/>
          <p:nvPr/>
        </p:nvSpPr>
        <p:spPr>
          <a:xfrm>
            <a:off x="152400" y="1102438"/>
            <a:ext cx="1714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068C"/>
                </a:solidFill>
                <a:latin typeface="Comfortaa"/>
                <a:ea typeface="Comfortaa"/>
                <a:cs typeface="Comfortaa"/>
                <a:sym typeface="Comfortaa"/>
              </a:rPr>
              <a:t>Background</a:t>
            </a:r>
            <a:endParaRPr sz="1800">
              <a:solidFill>
                <a:srgbClr val="57068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152400" y="3493234"/>
            <a:ext cx="17145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068C"/>
                </a:solidFill>
                <a:latin typeface="Comfortaa"/>
                <a:ea typeface="Comfortaa"/>
                <a:cs typeface="Comfortaa"/>
                <a:sym typeface="Comfortaa"/>
              </a:rPr>
              <a:t>Causal Model</a:t>
            </a:r>
            <a:endParaRPr sz="1800">
              <a:solidFill>
                <a:srgbClr val="57068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41" name="Google Shape;141;p25"/>
          <p:cNvGrpSpPr/>
          <p:nvPr/>
        </p:nvGrpSpPr>
        <p:grpSpPr>
          <a:xfrm>
            <a:off x="2086426" y="3655175"/>
            <a:ext cx="5579498" cy="787500"/>
            <a:chOff x="1825322" y="2862925"/>
            <a:chExt cx="5726086" cy="787500"/>
          </a:xfrm>
        </p:grpSpPr>
        <p:sp>
          <p:nvSpPr>
            <p:cNvPr id="142" name="Google Shape;142;p25"/>
            <p:cNvSpPr/>
            <p:nvPr/>
          </p:nvSpPr>
          <p:spPr>
            <a:xfrm>
              <a:off x="1825322" y="2913675"/>
              <a:ext cx="1592700" cy="6669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ontserrat"/>
                  <a:ea typeface="Montserrat"/>
                  <a:cs typeface="Montserrat"/>
                  <a:sym typeface="Montserrat"/>
                </a:rPr>
                <a:t>T </a:t>
              </a: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- heat wave days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5833608" y="2862925"/>
              <a:ext cx="1717800" cy="7875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ontserrat"/>
                  <a:ea typeface="Montserrat"/>
                  <a:cs typeface="Montserrat"/>
                  <a:sym typeface="Montserrat"/>
                </a:rPr>
                <a:t>Y</a:t>
              </a:r>
              <a:endParaRPr sz="24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respiratory</a:t>
              </a:r>
              <a:r>
                <a:rPr lang="en" b="1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death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44" name="Google Shape;144;p25"/>
            <p:cNvCxnSpPr>
              <a:stCxn id="142" idx="6"/>
              <a:endCxn id="143" idx="2"/>
            </p:cNvCxnSpPr>
            <p:nvPr/>
          </p:nvCxnSpPr>
          <p:spPr>
            <a:xfrm>
              <a:off x="3418022" y="3247125"/>
              <a:ext cx="2415600" cy="96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5" name="Google Shape;145;p25"/>
          <p:cNvSpPr/>
          <p:nvPr/>
        </p:nvSpPr>
        <p:spPr>
          <a:xfrm>
            <a:off x="4389978" y="2832150"/>
            <a:ext cx="849000" cy="6669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25"/>
          <p:cNvCxnSpPr>
            <a:stCxn id="142" idx="7"/>
            <a:endCxn id="145" idx="2"/>
          </p:cNvCxnSpPr>
          <p:nvPr/>
        </p:nvCxnSpPr>
        <p:spPr>
          <a:xfrm rot="10800000" flipH="1">
            <a:off x="3411078" y="3165490"/>
            <a:ext cx="978900" cy="63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5"/>
          <p:cNvCxnSpPr>
            <a:stCxn id="145" idx="6"/>
            <a:endCxn id="143" idx="1"/>
          </p:cNvCxnSpPr>
          <p:nvPr/>
        </p:nvCxnSpPr>
        <p:spPr>
          <a:xfrm>
            <a:off x="5238978" y="3165600"/>
            <a:ext cx="998100" cy="60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150075" y="1432250"/>
            <a:ext cx="3619500" cy="20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Methods</a:t>
            </a:r>
            <a:endParaRPr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33" b="1">
                <a:solidFill>
                  <a:schemeClr val="accent2"/>
                </a:solidFill>
              </a:rPr>
              <a:t>&amp;</a:t>
            </a:r>
            <a:endParaRPr sz="4333" b="1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</a:rPr>
              <a:t>Results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113925" y="851853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2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54" name="Google Shape;154;p26"/>
          <p:cNvCxnSpPr/>
          <p:nvPr/>
        </p:nvCxnSpPr>
        <p:spPr>
          <a:xfrm>
            <a:off x="1546076" y="115004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" name="Google Shape;155;p26"/>
          <p:cNvGrpSpPr/>
          <p:nvPr/>
        </p:nvGrpSpPr>
        <p:grpSpPr>
          <a:xfrm>
            <a:off x="4425257" y="799183"/>
            <a:ext cx="3814991" cy="3252806"/>
            <a:chOff x="3658737" y="369788"/>
            <a:chExt cx="5019065" cy="4153225"/>
          </a:xfrm>
        </p:grpSpPr>
        <p:grpSp>
          <p:nvGrpSpPr>
            <p:cNvPr id="156" name="Google Shape;156;p26"/>
            <p:cNvGrpSpPr/>
            <p:nvPr/>
          </p:nvGrpSpPr>
          <p:grpSpPr>
            <a:xfrm>
              <a:off x="5019225" y="369787"/>
              <a:ext cx="3367583" cy="1205626"/>
              <a:chOff x="4866825" y="293588"/>
              <a:chExt cx="3367583" cy="1205626"/>
            </a:xfrm>
          </p:grpSpPr>
          <p:pic>
            <p:nvPicPr>
              <p:cNvPr id="157" name="Google Shape;157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866825" y="293587"/>
                <a:ext cx="2010675" cy="1205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" name="Google Shape;158;p26"/>
              <p:cNvSpPr txBox="1"/>
              <p:nvPr/>
            </p:nvSpPr>
            <p:spPr>
              <a:xfrm>
                <a:off x="6953708" y="646663"/>
                <a:ext cx="1280700" cy="49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2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DATA</a:t>
                </a:r>
                <a:endParaRPr sz="18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159" name="Google Shape;15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8737" y="2397499"/>
              <a:ext cx="2010674" cy="15447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6"/>
            <p:cNvSpPr txBox="1"/>
            <p:nvPr/>
          </p:nvSpPr>
          <p:spPr>
            <a:xfrm>
              <a:off x="4135613" y="4023513"/>
              <a:ext cx="10569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IPW</a:t>
              </a:r>
              <a:endParaRPr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61" name="Google Shape;16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6496" y="2621041"/>
              <a:ext cx="2391306" cy="1097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26"/>
            <p:cNvSpPr txBox="1"/>
            <p:nvPr/>
          </p:nvSpPr>
          <p:spPr>
            <a:xfrm>
              <a:off x="6953688" y="4023513"/>
              <a:ext cx="1056900" cy="49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IV</a:t>
              </a:r>
              <a:endParaRPr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3" name="Google Shape;163;p26"/>
            <p:cNvCxnSpPr>
              <a:stCxn id="157" idx="2"/>
              <a:endCxn id="159" idx="0"/>
            </p:cNvCxnSpPr>
            <p:nvPr/>
          </p:nvCxnSpPr>
          <p:spPr>
            <a:xfrm flipH="1">
              <a:off x="4664062" y="1575413"/>
              <a:ext cx="1360500" cy="82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6"/>
            <p:cNvCxnSpPr>
              <a:stCxn id="157" idx="2"/>
            </p:cNvCxnSpPr>
            <p:nvPr/>
          </p:nvCxnSpPr>
          <p:spPr>
            <a:xfrm>
              <a:off x="6024562" y="1575413"/>
              <a:ext cx="1280700" cy="86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2388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Data</a:t>
            </a:r>
            <a:endParaRPr sz="2200" b="1"/>
          </a:p>
        </p:txBody>
      </p:sp>
      <p:sp>
        <p:nvSpPr>
          <p:cNvPr id="170" name="Google Shape;170;p27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7"/>
          <p:cNvGrpSpPr/>
          <p:nvPr/>
        </p:nvGrpSpPr>
        <p:grpSpPr>
          <a:xfrm>
            <a:off x="4579469" y="2211588"/>
            <a:ext cx="4573987" cy="2132663"/>
            <a:chOff x="2655138" y="1755550"/>
            <a:chExt cx="3833700" cy="1749375"/>
          </a:xfrm>
        </p:grpSpPr>
        <p:sp>
          <p:nvSpPr>
            <p:cNvPr id="172" name="Google Shape;172;p27"/>
            <p:cNvSpPr/>
            <p:nvPr/>
          </p:nvSpPr>
          <p:spPr>
            <a:xfrm>
              <a:off x="2655138" y="2964175"/>
              <a:ext cx="1611600" cy="4764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Montserrat"/>
                  <a:ea typeface="Montserrat"/>
                  <a:cs typeface="Montserrat"/>
                  <a:sym typeface="Montserrat"/>
                </a:rPr>
                <a:t>T: </a:t>
              </a: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Heat wave days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4750938" y="2899825"/>
              <a:ext cx="1737900" cy="6051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Montserrat"/>
                  <a:ea typeface="Montserrat"/>
                  <a:cs typeface="Montserrat"/>
                  <a:sym typeface="Montserrat"/>
                </a:rPr>
                <a:t>Y: 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Respiratory death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4225988" y="1755550"/>
              <a:ext cx="588900" cy="4764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Montserrat"/>
                  <a:ea typeface="Montserrat"/>
                  <a:cs typeface="Montserrat"/>
                  <a:sym typeface="Montserrat"/>
                </a:rPr>
                <a:t>X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5" name="Google Shape;175;p27"/>
            <p:cNvCxnSpPr>
              <a:stCxn id="172" idx="0"/>
              <a:endCxn id="174" idx="2"/>
            </p:cNvCxnSpPr>
            <p:nvPr/>
          </p:nvCxnSpPr>
          <p:spPr>
            <a:xfrm rot="10800000" flipH="1">
              <a:off x="3460938" y="1993675"/>
              <a:ext cx="765000" cy="9705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176" name="Google Shape;176;p27"/>
            <p:cNvCxnSpPr>
              <a:stCxn id="174" idx="6"/>
              <a:endCxn id="173" idx="0"/>
            </p:cNvCxnSpPr>
            <p:nvPr/>
          </p:nvCxnSpPr>
          <p:spPr>
            <a:xfrm>
              <a:off x="4814888" y="1993750"/>
              <a:ext cx="804900" cy="90600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27"/>
            <p:cNvCxnSpPr>
              <a:stCxn id="172" idx="6"/>
              <a:endCxn id="173" idx="2"/>
            </p:cNvCxnSpPr>
            <p:nvPr/>
          </p:nvCxnSpPr>
          <p:spPr>
            <a:xfrm>
              <a:off x="4266738" y="3202375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rgbClr val="33333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252300" y="881200"/>
            <a:ext cx="5683500" cy="30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Several considerations on data: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Geospatial data -&gt; ‘county_code’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Normalize ‘Respiratory Deaths’ by ‘Population’ -&gt; ‘crude_rate’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County level -&gt; 3000+ counties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2005~2010</a:t>
            </a:r>
            <a:endParaRPr sz="2200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99700" y="3854800"/>
            <a:ext cx="2388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-&gt; Why years?</a:t>
            </a:r>
            <a:endParaRPr sz="2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5683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Why do we choose data for 6 years?</a:t>
            </a:r>
            <a:endParaRPr sz="2200" b="1"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90247" y="844339"/>
            <a:ext cx="6761118" cy="3355976"/>
            <a:chOff x="2645854" y="295575"/>
            <a:chExt cx="6341323" cy="3001499"/>
          </a:xfrm>
        </p:grpSpPr>
        <p:pic>
          <p:nvPicPr>
            <p:cNvPr id="186" name="Google Shape;186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45875" y="319893"/>
              <a:ext cx="2019195" cy="146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9881" y="310096"/>
              <a:ext cx="2046205" cy="1483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0900" y="295575"/>
              <a:ext cx="2086262" cy="1512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45854" y="1793560"/>
              <a:ext cx="2019192" cy="146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82981" y="1808084"/>
              <a:ext cx="2019195" cy="1488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940972" y="1810848"/>
              <a:ext cx="2046205" cy="14834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8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2169550" y="4377425"/>
            <a:ext cx="50184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-&gt; eliminate the</a:t>
            </a:r>
            <a:r>
              <a:rPr lang="en" sz="2200" b="1"/>
              <a:t> geographic bias</a:t>
            </a:r>
            <a:endParaRPr sz="2200" b="1"/>
          </a:p>
        </p:txBody>
      </p:sp>
      <p:sp>
        <p:nvSpPr>
          <p:cNvPr id="194" name="Google Shape;194;p28"/>
          <p:cNvSpPr/>
          <p:nvPr/>
        </p:nvSpPr>
        <p:spPr>
          <a:xfrm>
            <a:off x="7573500" y="982100"/>
            <a:ext cx="1414800" cy="842400"/>
          </a:xfrm>
          <a:prstGeom prst="wedgeRectCallout">
            <a:avLst>
              <a:gd name="adj1" fmla="val -63309"/>
              <a:gd name="adj2" fmla="val 24596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counter intuitive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2388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IV Roadmap</a:t>
            </a:r>
            <a:endParaRPr sz="2200" b="1"/>
          </a:p>
        </p:txBody>
      </p:sp>
      <p:sp>
        <p:nvSpPr>
          <p:cNvPr id="200" name="Google Shape;200;p29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1127988" y="3393625"/>
            <a:ext cx="1611600" cy="4764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Heat wave days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3223788" y="3329275"/>
            <a:ext cx="1737900" cy="6051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Y: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Respiratory death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2394038" y="2718400"/>
            <a:ext cx="588900" cy="476400"/>
          </a:xfrm>
          <a:prstGeom prst="ellipse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p29"/>
          <p:cNvCxnSpPr>
            <a:stCxn id="201" idx="0"/>
            <a:endCxn id="203" idx="2"/>
          </p:cNvCxnSpPr>
          <p:nvPr/>
        </p:nvCxnSpPr>
        <p:spPr>
          <a:xfrm rot="10800000" flipH="1">
            <a:off x="1933788" y="2956525"/>
            <a:ext cx="460200" cy="437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5" name="Google Shape;205;p29"/>
          <p:cNvCxnSpPr>
            <a:stCxn id="203" idx="6"/>
            <a:endCxn id="202" idx="1"/>
          </p:cNvCxnSpPr>
          <p:nvPr/>
        </p:nvCxnSpPr>
        <p:spPr>
          <a:xfrm>
            <a:off x="2982938" y="2956600"/>
            <a:ext cx="495300" cy="4614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29"/>
          <p:cNvCxnSpPr>
            <a:stCxn id="201" idx="6"/>
            <a:endCxn id="202" idx="2"/>
          </p:cNvCxnSpPr>
          <p:nvPr/>
        </p:nvCxnSpPr>
        <p:spPr>
          <a:xfrm>
            <a:off x="2739588" y="3631825"/>
            <a:ext cx="4842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29"/>
          <p:cNvSpPr/>
          <p:nvPr/>
        </p:nvSpPr>
        <p:spPr>
          <a:xfrm>
            <a:off x="91300" y="2585800"/>
            <a:ext cx="1188300" cy="47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Z: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Albedo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" name="Google Shape;208;p29"/>
          <p:cNvCxnSpPr>
            <a:stCxn id="207" idx="4"/>
            <a:endCxn id="201" idx="2"/>
          </p:cNvCxnSpPr>
          <p:nvPr/>
        </p:nvCxnSpPr>
        <p:spPr>
          <a:xfrm>
            <a:off x="685450" y="3062200"/>
            <a:ext cx="442500" cy="5697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9"/>
          <p:cNvCxnSpPr>
            <a:stCxn id="207" idx="0"/>
            <a:endCxn id="202" idx="0"/>
          </p:cNvCxnSpPr>
          <p:nvPr/>
        </p:nvCxnSpPr>
        <p:spPr>
          <a:xfrm rot="-5400000" flipH="1">
            <a:off x="2017450" y="1253800"/>
            <a:ext cx="743400" cy="3407400"/>
          </a:xfrm>
          <a:prstGeom prst="bentConnector3">
            <a:avLst>
              <a:gd name="adj1" fmla="val -62046"/>
            </a:avLst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29"/>
          <p:cNvSpPr/>
          <p:nvPr/>
        </p:nvSpPr>
        <p:spPr>
          <a:xfrm>
            <a:off x="2233150" y="1893300"/>
            <a:ext cx="442500" cy="461400"/>
          </a:xfrm>
          <a:prstGeom prst="mathMultiply">
            <a:avLst>
              <a:gd name="adj1" fmla="val 2352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140" y="94875"/>
            <a:ext cx="3030060" cy="12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5289113" y="2354675"/>
            <a:ext cx="3226500" cy="1335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IV Stage</a:t>
            </a:r>
            <a:endParaRPr sz="1800"/>
          </a:p>
        </p:txBody>
      </p:sp>
      <p:sp>
        <p:nvSpPr>
          <p:cNvPr id="213" name="Google Shape;213;p29"/>
          <p:cNvSpPr/>
          <p:nvPr/>
        </p:nvSpPr>
        <p:spPr>
          <a:xfrm>
            <a:off x="5289125" y="3969850"/>
            <a:ext cx="3226500" cy="8877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2SLS</a:t>
            </a:r>
            <a:endParaRPr sz="1800"/>
          </a:p>
        </p:txBody>
      </p:sp>
      <p:sp>
        <p:nvSpPr>
          <p:cNvPr id="214" name="Google Shape;214;p29"/>
          <p:cNvSpPr/>
          <p:nvPr/>
        </p:nvSpPr>
        <p:spPr>
          <a:xfrm>
            <a:off x="5667488" y="2782338"/>
            <a:ext cx="27270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First stage (Z-&gt;T)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5667488" y="3228150"/>
            <a:ext cx="27270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Second stage (Z-&gt;Y)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5509351" y="4403700"/>
            <a:ext cx="2885100" cy="3276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Death ~ C(Year) + Albedo + Heat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5289125" y="1649975"/>
            <a:ext cx="3226500" cy="476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IV? Who can be IV?</a:t>
            </a:r>
            <a:endParaRPr sz="1800"/>
          </a:p>
        </p:txBody>
      </p:sp>
      <p:cxnSp>
        <p:nvCxnSpPr>
          <p:cNvPr id="218" name="Google Shape;218;p29"/>
          <p:cNvCxnSpPr>
            <a:stCxn id="211" idx="2"/>
            <a:endCxn id="217" idx="0"/>
          </p:cNvCxnSpPr>
          <p:nvPr/>
        </p:nvCxnSpPr>
        <p:spPr>
          <a:xfrm rot="5400000">
            <a:off x="7057970" y="1189775"/>
            <a:ext cx="304500" cy="615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9"/>
          <p:cNvCxnSpPr>
            <a:stCxn id="217" idx="2"/>
            <a:endCxn id="212" idx="0"/>
          </p:cNvCxnSpPr>
          <p:nvPr/>
        </p:nvCxnSpPr>
        <p:spPr>
          <a:xfrm>
            <a:off x="6902375" y="2126375"/>
            <a:ext cx="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9"/>
          <p:cNvCxnSpPr>
            <a:stCxn id="212" idx="2"/>
            <a:endCxn id="213" idx="0"/>
          </p:cNvCxnSpPr>
          <p:nvPr/>
        </p:nvCxnSpPr>
        <p:spPr>
          <a:xfrm>
            <a:off x="6902363" y="3689975"/>
            <a:ext cx="0" cy="27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3832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Why IV? Who can be IV?</a:t>
            </a:r>
            <a:endParaRPr sz="2200" b="1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t="12273" b="6067"/>
          <a:stretch/>
        </p:blipFill>
        <p:spPr>
          <a:xfrm>
            <a:off x="381725" y="772800"/>
            <a:ext cx="4870401" cy="13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4">
            <a:alphaModFix/>
          </a:blip>
          <a:srcRect t="4067"/>
          <a:stretch/>
        </p:blipFill>
        <p:spPr>
          <a:xfrm>
            <a:off x="6001075" y="1374550"/>
            <a:ext cx="2285331" cy="11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775" y="684138"/>
            <a:ext cx="3101851" cy="690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0"/>
          <p:cNvGrpSpPr/>
          <p:nvPr/>
        </p:nvGrpSpPr>
        <p:grpSpPr>
          <a:xfrm>
            <a:off x="381725" y="2880850"/>
            <a:ext cx="4870388" cy="1812475"/>
            <a:chOff x="91300" y="2121900"/>
            <a:chExt cx="4870388" cy="1812475"/>
          </a:xfrm>
        </p:grpSpPr>
        <p:sp>
          <p:nvSpPr>
            <p:cNvPr id="231" name="Google Shape;231;p30"/>
            <p:cNvSpPr/>
            <p:nvPr/>
          </p:nvSpPr>
          <p:spPr>
            <a:xfrm>
              <a:off x="1127988" y="3393625"/>
              <a:ext cx="1611600" cy="4764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Montserrat"/>
                  <a:ea typeface="Montserrat"/>
                  <a:cs typeface="Montserrat"/>
                  <a:sym typeface="Montserrat"/>
                </a:rPr>
                <a:t>T: </a:t>
              </a: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Heat wave days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3223788" y="3329275"/>
              <a:ext cx="1737900" cy="605100"/>
            </a:xfrm>
            <a:prstGeom prst="ellipse">
              <a:avLst/>
            </a:prstGeom>
            <a:noFill/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Montserrat"/>
                  <a:ea typeface="Montserrat"/>
                  <a:cs typeface="Montserrat"/>
                  <a:sym typeface="Montserrat"/>
                </a:rPr>
                <a:t>Y: 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Respiratory death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33" name="Google Shape;233;p30"/>
            <p:cNvCxnSpPr>
              <a:stCxn id="231" idx="6"/>
              <a:endCxn id="232" idx="2"/>
            </p:cNvCxnSpPr>
            <p:nvPr/>
          </p:nvCxnSpPr>
          <p:spPr>
            <a:xfrm>
              <a:off x="2739588" y="3631825"/>
              <a:ext cx="4842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4" name="Google Shape;234;p30"/>
            <p:cNvSpPr/>
            <p:nvPr/>
          </p:nvSpPr>
          <p:spPr>
            <a:xfrm>
              <a:off x="91300" y="2585800"/>
              <a:ext cx="1188300" cy="47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Montserrat"/>
                  <a:ea typeface="Montserrat"/>
                  <a:cs typeface="Montserrat"/>
                  <a:sym typeface="Montserrat"/>
                </a:rPr>
                <a:t>Z: </a:t>
              </a: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Albedo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35" name="Google Shape;235;p30"/>
            <p:cNvCxnSpPr>
              <a:stCxn id="234" idx="4"/>
              <a:endCxn id="231" idx="2"/>
            </p:cNvCxnSpPr>
            <p:nvPr/>
          </p:nvCxnSpPr>
          <p:spPr>
            <a:xfrm>
              <a:off x="685450" y="3062200"/>
              <a:ext cx="442500" cy="5697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6" name="Google Shape;236;p30"/>
            <p:cNvCxnSpPr>
              <a:stCxn id="234" idx="0"/>
              <a:endCxn id="232" idx="0"/>
            </p:cNvCxnSpPr>
            <p:nvPr/>
          </p:nvCxnSpPr>
          <p:spPr>
            <a:xfrm rot="-5400000" flipH="1">
              <a:off x="2017450" y="1253800"/>
              <a:ext cx="743400" cy="3407400"/>
            </a:xfrm>
            <a:prstGeom prst="bentConnector3">
              <a:avLst>
                <a:gd name="adj1" fmla="val -32032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7" name="Google Shape;237;p30"/>
            <p:cNvSpPr/>
            <p:nvPr/>
          </p:nvSpPr>
          <p:spPr>
            <a:xfrm>
              <a:off x="2233150" y="2121900"/>
              <a:ext cx="442500" cy="461400"/>
            </a:xfrm>
            <a:prstGeom prst="mathMultiply">
              <a:avLst>
                <a:gd name="adj1" fmla="val 23520"/>
              </a:avLst>
            </a:prstGeom>
            <a:solidFill>
              <a:srgbClr val="38761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2812" y="2679714"/>
            <a:ext cx="3101848" cy="230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725" y="2077138"/>
            <a:ext cx="4797199" cy="6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>
            <a:off x="3675025" y="2490000"/>
            <a:ext cx="1577100" cy="16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19961"/>
          <a:stretch/>
        </p:blipFill>
        <p:spPr>
          <a:xfrm>
            <a:off x="4470425" y="1491375"/>
            <a:ext cx="4269651" cy="1426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4765361" y="1251141"/>
            <a:ext cx="37917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First Stage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667875" y="167700"/>
            <a:ext cx="5833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Wald Estimator &amp; IV2SLS </a:t>
            </a:r>
            <a:endParaRPr sz="2200" b="1"/>
          </a:p>
        </p:txBody>
      </p:sp>
      <p:sp>
        <p:nvSpPr>
          <p:cNvPr id="248" name="Google Shape;248;p31"/>
          <p:cNvSpPr/>
          <p:nvPr/>
        </p:nvSpPr>
        <p:spPr>
          <a:xfrm>
            <a:off x="479075" y="256350"/>
            <a:ext cx="92400" cy="427800"/>
          </a:xfrm>
          <a:prstGeom prst="rect">
            <a:avLst/>
          </a:prstGeom>
          <a:solidFill>
            <a:srgbClr val="5706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4709450" y="4486101"/>
            <a:ext cx="37917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Second Stage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4">
            <a:alphaModFix/>
          </a:blip>
          <a:srcRect t="79907"/>
          <a:stretch/>
        </p:blipFill>
        <p:spPr>
          <a:xfrm>
            <a:off x="4470425" y="1074956"/>
            <a:ext cx="4381549" cy="282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1"/>
          <p:cNvCxnSpPr/>
          <p:nvPr/>
        </p:nvCxnSpPr>
        <p:spPr>
          <a:xfrm>
            <a:off x="4370000" y="786200"/>
            <a:ext cx="30300" cy="396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5346" y="318596"/>
            <a:ext cx="3931275" cy="5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425" y="1004662"/>
            <a:ext cx="1788812" cy="18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4760836" y="2780191"/>
            <a:ext cx="37917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Exclusion restriction</a:t>
            </a:r>
            <a:endParaRPr sz="900"/>
          </a:p>
        </p:txBody>
      </p:sp>
      <p:sp>
        <p:nvSpPr>
          <p:cNvPr id="255" name="Google Shape;255;p31"/>
          <p:cNvSpPr/>
          <p:nvPr/>
        </p:nvSpPr>
        <p:spPr>
          <a:xfrm>
            <a:off x="4502125" y="2593163"/>
            <a:ext cx="4339500" cy="15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body" idx="1"/>
          </p:nvPr>
        </p:nvSpPr>
        <p:spPr>
          <a:xfrm>
            <a:off x="5313211" y="2225666"/>
            <a:ext cx="37917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>
                <a:solidFill>
                  <a:srgbClr val="FF0000"/>
                </a:solidFill>
                <a:highlight>
                  <a:srgbClr val="FFFFFF"/>
                </a:highlight>
              </a:rPr>
              <a:t>NOT GOOD IV</a:t>
            </a:r>
            <a:endParaRPr sz="900" b="1">
              <a:solidFill>
                <a:srgbClr val="FF0000"/>
              </a:solidFill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1067" y="859548"/>
            <a:ext cx="2298508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27427" y="2139743"/>
            <a:ext cx="740223" cy="3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02115" y="3270273"/>
            <a:ext cx="4339501" cy="127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475" y="3013850"/>
            <a:ext cx="2840950" cy="17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/>
          <p:nvPr/>
        </p:nvSpPr>
        <p:spPr>
          <a:xfrm>
            <a:off x="1831698" y="3013850"/>
            <a:ext cx="1497900" cy="28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On-screen Show (16:9)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Montserrat ExtraBold</vt:lpstr>
      <vt:lpstr>Montserrat SemiBold</vt:lpstr>
      <vt:lpstr>Arial</vt:lpstr>
      <vt:lpstr>Frank Ruhl Libre</vt:lpstr>
      <vt:lpstr>Montserrat</vt:lpstr>
      <vt:lpstr>Comfortaa</vt:lpstr>
      <vt:lpstr>Simple Light</vt:lpstr>
      <vt:lpstr>Investigating the Causal Effect of Extreme Heat (T) on  Respiratory Disease Mortality(Y)</vt:lpstr>
      <vt:lpstr>Research Question</vt:lpstr>
      <vt:lpstr>PowerPoint Presentation</vt:lpstr>
      <vt:lpstr>Methods &amp; Results</vt:lpstr>
      <vt:lpstr>Data</vt:lpstr>
      <vt:lpstr>Why do we choose data for 6 years?</vt:lpstr>
      <vt:lpstr>IV Roadmap</vt:lpstr>
      <vt:lpstr>Why IV? Who can be IV?</vt:lpstr>
      <vt:lpstr>Wald Estimator &amp; IV2SLS </vt:lpstr>
      <vt:lpstr>IPW Roadmap</vt:lpstr>
      <vt:lpstr>Benchmark: uncontrolled regression analysis</vt:lpstr>
      <vt:lpstr>   '% Smokers',     '% Binge Drinking',     'No of Diabetics',     ‘PM Days',     '% Healthy Food',     '% unemployed'</vt:lpstr>
      <vt:lpstr>Independence Assessment </vt:lpstr>
      <vt:lpstr>Inverse Probability Weighting (IPW)</vt:lpstr>
      <vt:lpstr>Benchmark v.s IPW</vt:lpstr>
      <vt:lpstr>Conclusion &amp; Limitations</vt:lpstr>
      <vt:lpstr>We proved Causation effect of Extreme Heat (T) on Respiratory Deaths(Y), BUT with NEGATIVE results, which are COUNTER-INTUITIVE</vt:lpstr>
      <vt:lpstr>Limitations</vt:lpstr>
      <vt:lpstr>Limitations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Causal Effect of Extreme Heat (T) on  Respiratory Disease Mortality(Y)</dc:title>
  <cp:lastModifiedBy>Archy Guo</cp:lastModifiedBy>
  <cp:revision>1</cp:revision>
  <dcterms:modified xsi:type="dcterms:W3CDTF">2026-01-20T22:25:43Z</dcterms:modified>
</cp:coreProperties>
</file>